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9144000" cy="5143500" type="screen16x9"/>
  <p:notesSz cx="6858000" cy="9144000"/>
  <p:embeddedFontLst>
    <p:embeddedFont>
      <p:font typeface="Rubik" panose="020B0604020202020204" charset="-79"/>
      <p:regular r:id="rId12"/>
      <p:bold r:id="rId13"/>
      <p:italic r:id="rId14"/>
      <p:boldItalic r:id="rId15"/>
    </p:embeddedFont>
    <p:embeddedFont>
      <p:font typeface="Rubik ExtraBold" panose="020B0604020202020204" charset="-79"/>
      <p:bold r:id="rId16"/>
      <p:boldItalic r:id="rId17"/>
    </p:embeddedFont>
    <p:embeddedFont>
      <p:font typeface="Rubik SemiBold" panose="020B0604020202020204" charset="-79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911254b2dc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g1911254b2dc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667391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7cdae348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a7cdae348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943542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7cdae348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a7cdae348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071325" y="1408375"/>
            <a:ext cx="3401100" cy="2504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>
            <a:spLocks noGrp="1"/>
          </p:cNvSpPr>
          <p:nvPr>
            <p:ph type="pic" idx="2"/>
          </p:nvPr>
        </p:nvSpPr>
        <p:spPr>
          <a:xfrm>
            <a:off x="5071325" y="1408375"/>
            <a:ext cx="3401100" cy="2504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rive.google.com/drive/folders/1euAb3rD2OyEgGgmrqr_J_OVlO5jXqqE1?usp=sharing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-12350"/>
            <a:ext cx="9225900" cy="5143500"/>
          </a:xfrm>
          <a:prstGeom prst="rect">
            <a:avLst/>
          </a:prstGeom>
          <a:solidFill>
            <a:srgbClr val="F5B931">
              <a:alpha val="2313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5"/>
          <p:cNvSpPr/>
          <p:nvPr/>
        </p:nvSpPr>
        <p:spPr>
          <a:xfrm rot="2700000">
            <a:off x="5526955" y="763633"/>
            <a:ext cx="2051741" cy="2067439"/>
          </a:xfrm>
          <a:prstGeom prst="roundRect">
            <a:avLst>
              <a:gd name="adj" fmla="val 16667"/>
            </a:avLst>
          </a:prstGeom>
          <a:solidFill>
            <a:srgbClr val="F5B9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 rot="2700000">
            <a:off x="5526955" y="2420033"/>
            <a:ext cx="2051741" cy="2067439"/>
          </a:xfrm>
          <a:prstGeom prst="roundRect">
            <a:avLst>
              <a:gd name="adj" fmla="val 16667"/>
            </a:avLst>
          </a:prstGeom>
          <a:solidFill>
            <a:srgbClr val="F5B9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/>
          <p:nvPr/>
        </p:nvSpPr>
        <p:spPr>
          <a:xfrm rot="2700000">
            <a:off x="6494431" y="100995"/>
            <a:ext cx="5128928" cy="516796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953150" y="1246175"/>
            <a:ext cx="27303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Virtual Internship</a:t>
            </a:r>
            <a:endParaRPr sz="35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sz="3500" b="1" i="0" u="none" strike="noStrike" cap="none">
                <a:solidFill>
                  <a:srgbClr val="019FAB"/>
                </a:solidFill>
                <a:latin typeface="Rubik"/>
                <a:ea typeface="Rubik"/>
                <a:cs typeface="Rubik"/>
                <a:sym typeface="Rubik"/>
              </a:rPr>
              <a:t>Experience</a:t>
            </a:r>
            <a:endParaRPr sz="3500" b="1" i="0" u="none" strike="noStrike" cap="none">
              <a:solidFill>
                <a:srgbClr val="019FAB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endParaRPr sz="3500" b="1" i="0" u="none" strike="noStrike" cap="none">
              <a:solidFill>
                <a:srgbClr val="019FAB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3355" y="189900"/>
            <a:ext cx="1795075" cy="8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529625" y="3193400"/>
            <a:ext cx="4247700" cy="152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>
            <a:off x="785075" y="3329450"/>
            <a:ext cx="3896375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 dirty="0">
                <a:latin typeface="Rubik"/>
                <a:ea typeface="Rubik"/>
                <a:cs typeface="Rubik"/>
                <a:sym typeface="Rubik"/>
              </a:rPr>
              <a:t>Task 5 Report</a:t>
            </a:r>
            <a:br>
              <a:rPr lang="en" sz="3180" b="1" dirty="0">
                <a:latin typeface="Rubik"/>
                <a:ea typeface="Rubik"/>
                <a:cs typeface="Rubik"/>
                <a:sym typeface="Rubik"/>
              </a:rPr>
            </a:br>
            <a:r>
              <a:rPr lang="en" sz="2000" b="1" dirty="0">
                <a:latin typeface="Rubik"/>
                <a:ea typeface="Rubik"/>
                <a:cs typeface="Rubik"/>
                <a:sym typeface="Rubik"/>
              </a:rPr>
              <a:t>by : Syafira Cessa Agustin </a:t>
            </a:r>
            <a:endParaRPr sz="2000" b="1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58070" y="2928470"/>
            <a:ext cx="1248000" cy="12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4027250" y="175362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4572000" y="1728775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latin typeface="Rubik SemiBold"/>
                <a:ea typeface="Rubik SemiBold"/>
                <a:cs typeface="Rubik SemiBold"/>
                <a:sym typeface="Rubik SemiBold"/>
              </a:rPr>
              <a:t>Soal</a:t>
            </a:r>
            <a:endParaRPr sz="1800" b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4056450" y="2308375"/>
            <a:ext cx="28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1</a:t>
            </a: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4027250" y="236852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4056450" y="2315275"/>
            <a:ext cx="28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2</a:t>
            </a: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4572000" y="2338375"/>
            <a:ext cx="4007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700">
                <a:latin typeface="Rubik SemiBold"/>
                <a:ea typeface="Rubik SemiBold"/>
                <a:cs typeface="Rubik SemiBold"/>
                <a:sym typeface="Rubik SemiBold"/>
              </a:rPr>
              <a:t>Hasil </a:t>
            </a:r>
            <a:endParaRPr sz="1700" b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4027250" y="3036675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4056450" y="2983425"/>
            <a:ext cx="284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</a:t>
            </a:r>
            <a:endParaRPr sz="21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4572000" y="3006525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Report</a:t>
            </a:r>
            <a:endParaRPr sz="1800" b="0" i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4027250" y="3700450"/>
            <a:ext cx="413400" cy="401400"/>
          </a:xfrm>
          <a:prstGeom prst="ellipse">
            <a:avLst/>
          </a:prstGeom>
          <a:solidFill>
            <a:srgbClr val="D01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056450" y="3647200"/>
            <a:ext cx="284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</a:t>
            </a:r>
            <a:endParaRPr sz="2100" b="1" i="0" u="none" strike="noStrike" cap="none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572000" y="3670300"/>
            <a:ext cx="4007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Kesimpulan</a:t>
            </a:r>
            <a:endParaRPr sz="1800" b="0" i="0" u="none" strike="noStrike" cap="none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733650" y="464925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1. Soal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450" y="1282425"/>
            <a:ext cx="3247150" cy="32020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263150" y="1320525"/>
            <a:ext cx="4222500" cy="3023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Task yang  dikerjakan : 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Buat scenario test untuk integration test dari 2 API tersebut dan implementasikan ke dalam k6 serta tambahkan assertion dari tiap test yang dilakukan dalam 1 file test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Buat scenario test untuk menguji performance dari 2 API tersebut dengan total 1000 virtual user, 3500 iterasi dan batas maksimum toleransi response APInya 2 second serta tambahkan assertion dari tiap test yang dilakukan dalam 1 file test</a:t>
            </a:r>
            <a:endParaRPr sz="11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ubik"/>
              <a:buAutoNum type="arabicPeriod"/>
            </a:pPr>
            <a:r>
              <a:rPr lang="en" sz="11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Generate report dalam bentuk HTML dari soal no. 2 untuk mendapatkan visualisasi dari performance test yang dilakukan</a:t>
            </a:r>
            <a:endParaRPr sz="1300"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733650" y="569700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2. Hasil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1976138" y="1786935"/>
            <a:ext cx="5191723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2000" b="1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  <a:hlinkClick r:id="rId5"/>
              </a:rPr>
              <a:t>https://drive.google.com/drive/folders/1euAb3rD2OyEgGgmrqr_J_OVlO5jXqqE1?usp=sharing</a:t>
            </a:r>
            <a:r>
              <a:rPr lang="en-ID" sz="2000" b="1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2000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733650" y="532225"/>
            <a:ext cx="5583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 dirty="0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3. Report</a:t>
            </a:r>
            <a:endParaRPr sz="2900" b="1" u="none" strike="noStrike" cap="none" dirty="0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5872289" y="1004957"/>
            <a:ext cx="3059440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Pada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terlihat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bahwa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pada Create Data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response sesuai dengan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ekspetasi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yaitu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b="1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‘201 OK’.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Sedangkan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, pada Update Data response code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menjadi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merah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dikarenakan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pada test yang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dilakukan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sebelumnya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di postman,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report pada update/PUT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menunjukan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response </a:t>
            </a:r>
            <a:r>
              <a:rPr lang="en-US" b="1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‘404 not found’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sedangkan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response yang </a:t>
            </a:r>
            <a:r>
              <a:rPr lang="en-US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diinginkan</a:t>
            </a:r>
            <a:r>
              <a:rPr lang="en-US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adalah </a:t>
            </a:r>
            <a:r>
              <a:rPr lang="en-US" b="1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‘200 OK’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00E920-91ED-471A-166A-87A6F602EE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937" r="38095" b="37216"/>
          <a:stretch/>
        </p:blipFill>
        <p:spPr>
          <a:xfrm>
            <a:off x="351064" y="1143000"/>
            <a:ext cx="5455910" cy="32085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685469" y="2652132"/>
            <a:ext cx="7773061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Lalu pada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yang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bertandakan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X (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silang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),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dikarenakan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 request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untuk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threshold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yg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diinginkan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adalah sebagai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berikut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 :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http_req_failed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: ['rate&lt;0.01’], yang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artinya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https error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harus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kurang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dari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1%</a:t>
            </a:r>
            <a:r>
              <a:rPr lang="fi-FI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. Sedangkan hasil menunjukan eror lebih dari 1% (rata-rata = 1.37s yang seharusnya rata-rata = 1.83s)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http_req_duration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: ['p(95)&lt;200’].  //95%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permintaan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memiliki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waktu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respons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di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bawah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200ms.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Durasi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yang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diinginkan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adalah 2s,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tetapi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ternyata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durasi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yang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diinginkan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jauh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lebih lama </a:t>
            </a:r>
            <a:r>
              <a:rPr lang="en-US" sz="12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dari</a:t>
            </a:r>
            <a:r>
              <a:rPr lang="en-US" sz="12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2s.</a:t>
            </a: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00E920-91ED-471A-166A-87A6F602EE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869" r="26421" b="7996"/>
          <a:stretch/>
        </p:blipFill>
        <p:spPr>
          <a:xfrm>
            <a:off x="1004208" y="847825"/>
            <a:ext cx="6914110" cy="180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69239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733650" y="569700"/>
            <a:ext cx="5583600" cy="63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" sz="2900" b="1" dirty="0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4. Report with Github </a:t>
            </a:r>
            <a:endParaRPr sz="2900" b="1" u="none" strike="noStrike" cap="none" dirty="0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2CB6D3A-2CA7-2BEE-888A-D7C97C3A7C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6607" b="50000"/>
          <a:stretch/>
        </p:blipFill>
        <p:spPr>
          <a:xfrm>
            <a:off x="1575081" y="1201311"/>
            <a:ext cx="5993837" cy="2659237"/>
          </a:xfrm>
          <a:prstGeom prst="rect">
            <a:avLst/>
          </a:prstGeom>
        </p:spPr>
      </p:pic>
      <p:sp>
        <p:nvSpPr>
          <p:cNvPr id="5" name="Google Shape;110;p19">
            <a:extLst>
              <a:ext uri="{FF2B5EF4-FFF2-40B4-BE49-F238E27FC236}">
                <a16:creationId xmlns:a16="http://schemas.microsoft.com/office/drawing/2014/main" id="{D107A766-2A6A-B3FD-F0E1-39B9452F7AC2}"/>
              </a:ext>
            </a:extLst>
          </p:cNvPr>
          <p:cNvSpPr txBox="1"/>
          <p:nvPr/>
        </p:nvSpPr>
        <p:spPr>
          <a:xfrm>
            <a:off x="876576" y="3827890"/>
            <a:ext cx="7459160" cy="122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Pada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hasil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terlihat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tulisan (default x ),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dikarenakan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pada PUT/Update Data response yang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ditunjukkan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adalah ‘404 not found’,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sedangkan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expected </a:t>
            </a:r>
            <a:r>
              <a:rPr lang="en-US" sz="1500" dirty="0" err="1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nya</a:t>
            </a:r>
            <a:r>
              <a:rPr lang="en-US" sz="1500" dirty="0">
                <a:solidFill>
                  <a:srgbClr val="333333"/>
                </a:solidFill>
                <a:latin typeface="Rubik"/>
                <a:ea typeface="Rubik"/>
                <a:cs typeface="Rubik"/>
                <a:sym typeface="Rubik"/>
              </a:rPr>
              <a:t> itu ‘200 OK’</a:t>
            </a:r>
            <a:endParaRPr sz="1500" dirty="0">
              <a:solidFill>
                <a:srgbClr val="333333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2685490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337800" y="150475"/>
            <a:ext cx="63741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1" i="0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4</a:t>
            </a:r>
            <a:r>
              <a:rPr lang="en" sz="2900" b="1" i="0" u="none" strike="noStrike" cap="none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r>
              <a:rPr lang="en" sz="2900" b="1">
                <a:solidFill>
                  <a:srgbClr val="D01010"/>
                </a:solidFill>
                <a:latin typeface="Rubik"/>
                <a:ea typeface="Rubik"/>
                <a:cs typeface="Rubik"/>
                <a:sym typeface="Rubik"/>
              </a:rPr>
              <a:t>Kesimpulan</a:t>
            </a:r>
            <a:endParaRPr sz="2900" b="1" u="none" strike="noStrike" cap="none">
              <a:solidFill>
                <a:srgbClr val="D0101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19134" y="1554346"/>
            <a:ext cx="8305732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Berdasarkan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hasil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pengerjaan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yang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telah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dilakukan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maka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dapat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diambil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kesimpulan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diantaranya </a:t>
            </a:r>
            <a:r>
              <a:rPr lang="en-US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yaitu</a:t>
            </a: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</a:t>
            </a:r>
            <a:endParaRPr lang="en-US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lang="en-US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AutoNum type="arabicPeriod"/>
            </a:pPr>
            <a:r>
              <a:rPr lang="en-US" dirty="0"/>
              <a:t>Pada </a:t>
            </a:r>
            <a:r>
              <a:rPr lang="en-US" dirty="0" err="1"/>
              <a:t>pembuatan</a:t>
            </a:r>
            <a:r>
              <a:rPr lang="en-US" dirty="0"/>
              <a:t> scenario test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kualitas</a:t>
            </a:r>
            <a:r>
              <a:rPr lang="en-US" dirty="0"/>
              <a:t>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dipenuni</a:t>
            </a:r>
            <a:r>
              <a:rPr lang="en-US" dirty="0"/>
              <a:t> (</a:t>
            </a:r>
            <a:r>
              <a:rPr lang="en-US" dirty="0" err="1"/>
              <a:t>ekspetasi</a:t>
            </a:r>
            <a:r>
              <a:rPr lang="en-US" dirty="0"/>
              <a:t>). Selain </a:t>
            </a:r>
            <a:r>
              <a:rPr lang="en-US" dirty="0" err="1"/>
              <a:t>ekspetasi</a:t>
            </a:r>
            <a:r>
              <a:rPr lang="en-US" dirty="0"/>
              <a:t>, </a:t>
            </a:r>
            <a:r>
              <a:rPr lang="en-US" dirty="0" err="1"/>
              <a:t>dari</a:t>
            </a:r>
            <a:r>
              <a:rPr lang="en-US" dirty="0"/>
              <a:t> scenario test ini juga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kekurangan</a:t>
            </a:r>
            <a:r>
              <a:rPr lang="en-US" dirty="0"/>
              <a:t> pada produk software. </a:t>
            </a:r>
            <a:r>
              <a:rPr lang="en-US" dirty="0" err="1"/>
              <a:t>Kekurangan</a:t>
            </a:r>
            <a:r>
              <a:rPr lang="en-US" dirty="0"/>
              <a:t> ini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dikembangkan</a:t>
            </a:r>
            <a:r>
              <a:rPr lang="en-US" dirty="0"/>
              <a:t> sesuai dengan </a:t>
            </a:r>
            <a:r>
              <a:rPr lang="en-US" dirty="0" err="1"/>
              <a:t>standar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ditetapkan</a:t>
            </a:r>
            <a:r>
              <a:rPr lang="en-US" dirty="0"/>
              <a:t>.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AutoNum type="arabicPeriod"/>
            </a:pPr>
            <a:endParaRPr lang="en-US" dirty="0"/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+mj-lt"/>
              <a:buAutoNum type="arabicPeriod"/>
            </a:pPr>
            <a:r>
              <a:rPr lang="en-US" dirty="0"/>
              <a:t>Agar sistem pada software </a:t>
            </a:r>
            <a:r>
              <a:rPr lang="en-US" dirty="0" err="1"/>
              <a:t>berjalan</a:t>
            </a:r>
            <a:r>
              <a:rPr lang="en-US" dirty="0"/>
              <a:t> dengan optimal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adanya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dialami</a:t>
            </a:r>
            <a:r>
              <a:rPr lang="en-US" dirty="0"/>
              <a:t>, maka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/testing. Untuk </a:t>
            </a:r>
            <a:r>
              <a:rPr lang="en-US" dirty="0" err="1"/>
              <a:t>menguji</a:t>
            </a:r>
            <a:r>
              <a:rPr lang="en-US" dirty="0"/>
              <a:t> </a:t>
            </a:r>
            <a:r>
              <a:rPr lang="en-US" dirty="0" err="1"/>
              <a:t>kelayakan</a:t>
            </a:r>
            <a:r>
              <a:rPr lang="en-US" dirty="0"/>
              <a:t> sistem yang </a:t>
            </a:r>
            <a:r>
              <a:rPr lang="en-US" dirty="0" err="1"/>
              <a:t>akan</a:t>
            </a:r>
            <a:r>
              <a:rPr lang="en-US" dirty="0"/>
              <a:t> digunakan.</a:t>
            </a:r>
          </a:p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1275" y="365100"/>
            <a:ext cx="482725" cy="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1429500" y="1866700"/>
            <a:ext cx="62850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5800" b="0" i="0" u="none" strike="noStrike" cap="none">
                <a:solidFill>
                  <a:schemeClr val="lt1"/>
                </a:solidFill>
                <a:latin typeface="Rubik ExtraBold"/>
                <a:ea typeface="Rubik ExtraBold"/>
                <a:cs typeface="Rubik ExtraBold"/>
                <a:sym typeface="Rubik ExtraBold"/>
              </a:rPr>
              <a:t>Thank You!</a:t>
            </a:r>
            <a:endParaRPr sz="5800" b="0" i="0" u="none" strike="noStrike" cap="none">
              <a:solidFill>
                <a:schemeClr val="lt1"/>
              </a:solidFill>
              <a:latin typeface="Rubik ExtraBold"/>
              <a:ea typeface="Rubik ExtraBold"/>
              <a:cs typeface="Rubik ExtraBold"/>
              <a:sym typeface="Rubik ExtraBold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56800" y="4050250"/>
            <a:ext cx="482725" cy="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421</Words>
  <Application>Microsoft Office PowerPoint</Application>
  <PresentationFormat>On-screen Show (16:9)</PresentationFormat>
  <Paragraphs>36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Rubik SemiBold</vt:lpstr>
      <vt:lpstr>Rubik ExtraBold</vt:lpstr>
      <vt:lpstr>Rubik</vt:lpstr>
      <vt:lpstr>Arial</vt:lpstr>
      <vt:lpstr>Simple Light</vt:lpstr>
      <vt:lpstr>Task 5 Report by : Syafira Cessa Agustin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5 Report by : Syafira Cessa Agustin </dc:title>
  <dc:creator>syafira cessa</dc:creator>
  <cp:lastModifiedBy>syafira cessa</cp:lastModifiedBy>
  <cp:revision>4</cp:revision>
  <dcterms:modified xsi:type="dcterms:W3CDTF">2023-03-31T06:44:26Z</dcterms:modified>
</cp:coreProperties>
</file>